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14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399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524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753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61958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394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410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1938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4722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185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366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685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34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436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85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276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256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93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121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5A85948-CB54-4AEF-A818-2A8288AF3DF4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B68C224-7A2B-4069-97D2-71B1FB835E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323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  <p:sldLayoutId id="2147483726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81F017A-3A94-017B-DB0D-AC3DF93935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7518" y="2035372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ru-RU" sz="4800" dirty="0"/>
              <a:t>Разработка программы реабилитации или </a:t>
            </a:r>
            <a:r>
              <a:rPr lang="ru-RU" sz="4800" dirty="0" err="1"/>
              <a:t>абилитации</a:t>
            </a:r>
            <a:r>
              <a:rPr lang="ru-RU" sz="4800" dirty="0"/>
              <a:t> ребенка-инвалида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221A0F6D-03C3-4B7A-8C11-144311FACA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0200" y="4848132"/>
            <a:ext cx="6858000" cy="1655762"/>
          </a:xfrm>
        </p:spPr>
        <p:txBody>
          <a:bodyPr/>
          <a:lstStyle/>
          <a:p>
            <a:pPr algn="r"/>
            <a:r>
              <a:rPr lang="ru-RU" dirty="0"/>
              <a:t>Учитель-логопед О. И. Буркова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1A8430-67E1-5891-9783-4AED94077D44}"/>
              </a:ext>
            </a:extLst>
          </p:cNvPr>
          <p:cNvSpPr txBox="1"/>
          <p:nvPr/>
        </p:nvSpPr>
        <p:spPr>
          <a:xfrm>
            <a:off x="1143000" y="519953"/>
            <a:ext cx="7498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Краевое государственное казённое учреждение, реализующее адаптированные основные общеобразовательные программы </a:t>
            </a:r>
          </a:p>
          <a:p>
            <a:pPr algn="ctr"/>
            <a:r>
              <a:rPr lang="ru-RU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«Школа-интернат № 14»</a:t>
            </a:r>
          </a:p>
        </p:txBody>
      </p:sp>
    </p:spTree>
    <p:extLst>
      <p:ext uri="{BB962C8B-B14F-4D97-AF65-F5344CB8AC3E}">
        <p14:creationId xmlns:p14="http://schemas.microsoft.com/office/powerpoint/2010/main" val="388160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540C0648-F142-AEF2-ADCE-3E48E8A728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0298750"/>
              </p:ext>
            </p:extLst>
          </p:nvPr>
        </p:nvGraphicFramePr>
        <p:xfrm>
          <a:off x="188259" y="1669159"/>
          <a:ext cx="8695766" cy="494451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906472">
                  <a:extLst>
                    <a:ext uri="{9D8B030D-6E8A-4147-A177-3AD203B41FA5}">
                      <a16:colId xmlns:a16="http://schemas.microsoft.com/office/drawing/2014/main" val="1352393488"/>
                    </a:ext>
                  </a:extLst>
                </a:gridCol>
                <a:gridCol w="2395092">
                  <a:extLst>
                    <a:ext uri="{9D8B030D-6E8A-4147-A177-3AD203B41FA5}">
                      <a16:colId xmlns:a16="http://schemas.microsoft.com/office/drawing/2014/main" val="3762822654"/>
                    </a:ext>
                  </a:extLst>
                </a:gridCol>
                <a:gridCol w="2394202">
                  <a:extLst>
                    <a:ext uri="{9D8B030D-6E8A-4147-A177-3AD203B41FA5}">
                      <a16:colId xmlns:a16="http://schemas.microsoft.com/office/drawing/2014/main" val="4093068711"/>
                    </a:ext>
                  </a:extLst>
                </a:gridCol>
              </a:tblGrid>
              <a:tr h="2428247">
                <a:tc>
                  <a:txBody>
                    <a:bodyPr/>
                    <a:lstStyle/>
                    <a:p>
                      <a:pPr algn="ctr">
                        <a:spcBef>
                          <a:spcPts val="1300"/>
                        </a:spcBef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Заключение о нуждаемости (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</a:rPr>
                        <a:t>ненуждаемости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) в проведении мероприятий психолого-педагогической реабилитации или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</a:rPr>
                        <a:t>абилитации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4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Срок   исполнения заключения о нуждаемости в проведении  мероприятий  психолого-педагогической    реабилитации или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</a:rPr>
                        <a:t>абилитации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Исполнитель                     заключения о нуждаемости в проведении  мероприятий психолого-педагогической реабилитации  или абилитации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031378"/>
                  </a:ext>
                </a:extLst>
              </a:tr>
              <a:tr h="269805">
                <a:tc gridSpan="3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Рекомендации по условиям организации обучения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622808"/>
                  </a:ext>
                </a:extLst>
              </a:tr>
              <a:tr h="26980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   Нуждается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636818"/>
                  </a:ext>
                </a:extLst>
              </a:tr>
              <a:tr h="2698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   Не нуждается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2535195"/>
                  </a:ext>
                </a:extLst>
              </a:tr>
              <a:tr h="269805">
                <a:tc gridSpan="3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Психологическая помощь, оказываемая в образовательной организации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758713"/>
                  </a:ext>
                </a:extLst>
              </a:tr>
              <a:tr h="26980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   Нуждается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4390198"/>
                  </a:ext>
                </a:extLst>
              </a:tr>
              <a:tr h="26980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   Не нуждается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257167"/>
                  </a:ext>
                </a:extLst>
              </a:tr>
              <a:tr h="269805">
                <a:tc gridSpan="3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Профессиональная ориентация, оказываемая в образовательной организации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250716"/>
                  </a:ext>
                </a:extLst>
              </a:tr>
              <a:tr h="26980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   Нуждается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9762393"/>
                  </a:ext>
                </a:extLst>
              </a:tr>
              <a:tr h="28107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   Не нуждается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8929842"/>
                  </a:ext>
                </a:extLst>
              </a:tr>
            </a:tbl>
          </a:graphicData>
        </a:graphic>
      </p:graphicFrame>
      <p:sp>
        <p:nvSpPr>
          <p:cNvPr id="8" name="Rectangle 1">
            <a:extLst>
              <a:ext uri="{FF2B5EF4-FFF2-40B4-BE49-F238E27FC236}">
                <a16:creationId xmlns:a16="http://schemas.microsoft.com/office/drawing/2014/main" id="{6ACAA5F5-2C3D-C63A-6BCE-985C7B6ED3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611" y="211147"/>
            <a:ext cx="878541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u-RU" altLang="ru-RU" b="1" dirty="0">
                <a:latin typeface="+mn-lt"/>
                <a:ea typeface="Times New Roman" panose="02020603050405020304" pitchFamily="18" charset="0"/>
              </a:rPr>
              <a:t>Мероприятия  психолого-педагогической реабилитации или </a:t>
            </a:r>
            <a:r>
              <a:rPr lang="ru-RU" altLang="ru-RU" b="1" dirty="0" err="1">
                <a:latin typeface="+mn-lt"/>
                <a:ea typeface="Times New Roman" panose="02020603050405020304" pitchFamily="18" charset="0"/>
              </a:rPr>
              <a:t>абилитации</a:t>
            </a:r>
            <a:endParaRPr lang="ru-RU" altLang="ru-RU" dirty="0">
              <a:latin typeface="+mn-lt"/>
            </a:endParaRPr>
          </a:p>
          <a:p>
            <a:pPr algn="just"/>
            <a:r>
              <a:rPr lang="ru-RU" alt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Прогнозируемый результат: создание необходимых условий по организации обучения; осуществление  профессиональной ориентации; оказание психологической помощи (нужное подчеркнуть)</a:t>
            </a:r>
            <a:endParaRPr lang="ru-RU" alt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1874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55A366-76CE-99CD-04C9-CD2995A03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2" y="176871"/>
            <a:ext cx="8740588" cy="818212"/>
          </a:xfrm>
        </p:spPr>
        <p:txBody>
          <a:bodyPr>
            <a:normAutofit fontScale="90000"/>
          </a:bodyPr>
          <a:lstStyle/>
          <a:p>
            <a:r>
              <a:rPr lang="ru-RU" sz="2000" b="1" i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План мероприятий психолого-педагогической реабилитации или </a:t>
            </a:r>
            <a:r>
              <a:rPr lang="ru-RU" sz="2000" b="1" i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абилитации</a:t>
            </a:r>
            <a:r>
              <a:rPr lang="ru-RU" sz="2000" b="1" i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, предусмотренных ИПРА ребенка-инвалида</a:t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247F0576-0048-285C-1FE6-FE304968D9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9703492"/>
              </p:ext>
            </p:extLst>
          </p:nvPr>
        </p:nvGraphicFramePr>
        <p:xfrm>
          <a:off x="147919" y="681319"/>
          <a:ext cx="8740587" cy="59907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7877">
                  <a:extLst>
                    <a:ext uri="{9D8B030D-6E8A-4147-A177-3AD203B41FA5}">
                      <a16:colId xmlns:a16="http://schemas.microsoft.com/office/drawing/2014/main" val="663832269"/>
                    </a:ext>
                  </a:extLst>
                </a:gridCol>
                <a:gridCol w="2652727">
                  <a:extLst>
                    <a:ext uri="{9D8B030D-6E8A-4147-A177-3AD203B41FA5}">
                      <a16:colId xmlns:a16="http://schemas.microsoft.com/office/drawing/2014/main" val="4212779952"/>
                    </a:ext>
                  </a:extLst>
                </a:gridCol>
                <a:gridCol w="1885224">
                  <a:extLst>
                    <a:ext uri="{9D8B030D-6E8A-4147-A177-3AD203B41FA5}">
                      <a16:colId xmlns:a16="http://schemas.microsoft.com/office/drawing/2014/main" val="772273703"/>
                    </a:ext>
                  </a:extLst>
                </a:gridCol>
                <a:gridCol w="1936641">
                  <a:extLst>
                    <a:ext uri="{9D8B030D-6E8A-4147-A177-3AD203B41FA5}">
                      <a16:colId xmlns:a16="http://schemas.microsoft.com/office/drawing/2014/main" val="3341190661"/>
                    </a:ext>
                  </a:extLst>
                </a:gridCol>
                <a:gridCol w="1748118">
                  <a:extLst>
                    <a:ext uri="{9D8B030D-6E8A-4147-A177-3AD203B41FA5}">
                      <a16:colId xmlns:a16="http://schemas.microsoft.com/office/drawing/2014/main" val="4158491467"/>
                    </a:ext>
                  </a:extLst>
                </a:gridCol>
              </a:tblGrid>
              <a:tr h="647261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№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Наименование мероприятия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Исполнитель мероприятия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Дата исполнения мероприятия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Результат выполнения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826257"/>
                  </a:ext>
                </a:extLst>
              </a:tr>
              <a:tr h="369864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lang="ru-RU" sz="18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Условия организации обучения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9561802"/>
                  </a:ext>
                </a:extLst>
              </a:tr>
              <a:tr h="1672237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Обучение по  АООП для обучающихся с умственной отсталостью (интеллектуальными нарушениями) (вариант 2)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Администрация школы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какой даты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исполнении/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Исполнено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983136"/>
                  </a:ext>
                </a:extLst>
              </a:tr>
              <a:tr h="924659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Оснащение кабинетов необходимым оборудованием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Администрация школы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Постоянно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исполнении/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Исполнено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711494"/>
                  </a:ext>
                </a:extLst>
              </a:tr>
              <a:tr h="2311649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Реализация коррекционно-развивающего процесса специальными педагогами (учитель, учитель-дефектолог, учитель-логопед, педагог-психолог)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Администрация школы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Постоянно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исполнении/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Исполнено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05622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347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BC3DC796-4610-53F5-EA9C-102531AC5E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1289775"/>
              </p:ext>
            </p:extLst>
          </p:nvPr>
        </p:nvGraphicFramePr>
        <p:xfrm>
          <a:off x="165848" y="1143000"/>
          <a:ext cx="8812304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213">
                  <a:extLst>
                    <a:ext uri="{9D8B030D-6E8A-4147-A177-3AD203B41FA5}">
                      <a16:colId xmlns:a16="http://schemas.microsoft.com/office/drawing/2014/main" val="2746046706"/>
                    </a:ext>
                  </a:extLst>
                </a:gridCol>
                <a:gridCol w="2938940">
                  <a:extLst>
                    <a:ext uri="{9D8B030D-6E8A-4147-A177-3AD203B41FA5}">
                      <a16:colId xmlns:a16="http://schemas.microsoft.com/office/drawing/2014/main" val="910442757"/>
                    </a:ext>
                  </a:extLst>
                </a:gridCol>
                <a:gridCol w="1764717">
                  <a:extLst>
                    <a:ext uri="{9D8B030D-6E8A-4147-A177-3AD203B41FA5}">
                      <a16:colId xmlns:a16="http://schemas.microsoft.com/office/drawing/2014/main" val="1551179569"/>
                    </a:ext>
                  </a:extLst>
                </a:gridCol>
                <a:gridCol w="1764717">
                  <a:extLst>
                    <a:ext uri="{9D8B030D-6E8A-4147-A177-3AD203B41FA5}">
                      <a16:colId xmlns:a16="http://schemas.microsoft.com/office/drawing/2014/main" val="435137920"/>
                    </a:ext>
                  </a:extLst>
                </a:gridCol>
                <a:gridCol w="1764717">
                  <a:extLst>
                    <a:ext uri="{9D8B030D-6E8A-4147-A177-3AD203B41FA5}">
                      <a16:colId xmlns:a16="http://schemas.microsoft.com/office/drawing/2014/main" val="1258442111"/>
                    </a:ext>
                  </a:extLst>
                </a:gridCol>
              </a:tblGrid>
              <a:tr h="362174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lang="ru-RU" sz="1800" b="1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Психолого-педагогическая помощь и коррекция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1274082"/>
                  </a:ext>
                </a:extLst>
              </a:tr>
              <a:tr h="172032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Коррекционно-развивающие занятия по программе коррекции эмоционально-волевой сферы и развитию психических процессов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Педагог-психолог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Указывается, сколько раз в неделю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исполнении/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Исполнено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559327"/>
                  </a:ext>
                </a:extLst>
              </a:tr>
              <a:tr h="63380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Индивидуальные консультации (беседы)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Педагог-психолог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 мере необходимости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исполнении/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Исполнено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041918"/>
                  </a:ext>
                </a:extLst>
              </a:tr>
              <a:tr h="90543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Коррекционные логопедические занятия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Учитель-логопед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Указывается, сколько раз в неделю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исполнении/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Исполнено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0296489"/>
                  </a:ext>
                </a:extLst>
              </a:tr>
              <a:tr h="90543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Коррекционные занятия с учителем-дефектологом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Учитель-дефектолог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Указывается, сколько раз в неделю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исполнении/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Исполнено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5905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5012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2315CFF7-C3C8-4A01-82FA-D12359C082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7667474"/>
              </p:ext>
            </p:extLst>
          </p:nvPr>
        </p:nvGraphicFramePr>
        <p:xfrm>
          <a:off x="183775" y="1556683"/>
          <a:ext cx="8776449" cy="3928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340">
                  <a:extLst>
                    <a:ext uri="{9D8B030D-6E8A-4147-A177-3AD203B41FA5}">
                      <a16:colId xmlns:a16="http://schemas.microsoft.com/office/drawing/2014/main" val="2947003766"/>
                    </a:ext>
                  </a:extLst>
                </a:gridCol>
                <a:gridCol w="2923239">
                  <a:extLst>
                    <a:ext uri="{9D8B030D-6E8A-4147-A177-3AD203B41FA5}">
                      <a16:colId xmlns:a16="http://schemas.microsoft.com/office/drawing/2014/main" val="758335523"/>
                    </a:ext>
                  </a:extLst>
                </a:gridCol>
                <a:gridCol w="1755290">
                  <a:extLst>
                    <a:ext uri="{9D8B030D-6E8A-4147-A177-3AD203B41FA5}">
                      <a16:colId xmlns:a16="http://schemas.microsoft.com/office/drawing/2014/main" val="3205633509"/>
                    </a:ext>
                  </a:extLst>
                </a:gridCol>
                <a:gridCol w="1755290">
                  <a:extLst>
                    <a:ext uri="{9D8B030D-6E8A-4147-A177-3AD203B41FA5}">
                      <a16:colId xmlns:a16="http://schemas.microsoft.com/office/drawing/2014/main" val="805735682"/>
                    </a:ext>
                  </a:extLst>
                </a:gridCol>
                <a:gridCol w="1755290">
                  <a:extLst>
                    <a:ext uri="{9D8B030D-6E8A-4147-A177-3AD203B41FA5}">
                      <a16:colId xmlns:a16="http://schemas.microsoft.com/office/drawing/2014/main" val="3614336328"/>
                    </a:ext>
                  </a:extLst>
                </a:gridCol>
              </a:tblGrid>
              <a:tr h="383315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3.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lang="ru-RU" sz="1800" b="1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Психолого-педагогическое консультирование ребенка-инвалида и его семьи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196357"/>
                  </a:ext>
                </a:extLst>
              </a:tr>
              <a:tr h="175316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Консультирование законных представителей по вопросам, связанным с особенностями образовательного процесса для данной категории детей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Педагоги образовательной организации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 запросу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исполнении/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Исполнено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512415"/>
                  </a:ext>
                </a:extLst>
              </a:tr>
              <a:tr h="15332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Организация социально-культурного досуга (занятия в школьных кружках и посещение общешкольных праздников)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Классный руководитель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 плану образовательной организации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исполнении/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Исполнено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89071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540321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55</TotalTime>
  <Words>343</Words>
  <Application>Microsoft Office PowerPoint</Application>
  <PresentationFormat>Экран (4:3)</PresentationFormat>
  <Paragraphs>87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Tw Cen MT</vt:lpstr>
      <vt:lpstr>Капля</vt:lpstr>
      <vt:lpstr>Разработка программы реабилитации или абилитации ребенка-инвалида</vt:lpstr>
      <vt:lpstr>Презентация PowerPoint</vt:lpstr>
      <vt:lpstr>План мероприятий психолого-педагогической реабилитации или абилитации, предусмотренных ИПРА ребенка-инвалида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программы реабилитации или абилитации ребенка-инвалида</dc:title>
  <dc:creator>Юлия Буркова</dc:creator>
  <cp:lastModifiedBy>Юлия Буркова</cp:lastModifiedBy>
  <cp:revision>1</cp:revision>
  <dcterms:created xsi:type="dcterms:W3CDTF">2022-12-08T13:25:22Z</dcterms:created>
  <dcterms:modified xsi:type="dcterms:W3CDTF">2022-12-08T14:20:53Z</dcterms:modified>
</cp:coreProperties>
</file>